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2"/>
  </p:notesMasterIdLst>
  <p:sldIdLst>
    <p:sldId id="256" r:id="rId2"/>
    <p:sldId id="279" r:id="rId3"/>
    <p:sldId id="257" r:id="rId4"/>
    <p:sldId id="275" r:id="rId5"/>
    <p:sldId id="272" r:id="rId6"/>
    <p:sldId id="273" r:id="rId7"/>
    <p:sldId id="274" r:id="rId8"/>
    <p:sldId id="259" r:id="rId9"/>
    <p:sldId id="260" r:id="rId10"/>
    <p:sldId id="271" r:id="rId11"/>
    <p:sldId id="277" r:id="rId12"/>
    <p:sldId id="264" r:id="rId13"/>
    <p:sldId id="278" r:id="rId14"/>
    <p:sldId id="280" r:id="rId15"/>
    <p:sldId id="284" r:id="rId16"/>
    <p:sldId id="266" r:id="rId17"/>
    <p:sldId id="281" r:id="rId18"/>
    <p:sldId id="282" r:id="rId19"/>
    <p:sldId id="268" r:id="rId20"/>
    <p:sldId id="269" r:id="rId21"/>
  </p:sldIdLst>
  <p:sldSz cx="9144000" cy="5143500" type="screen16x9"/>
  <p:notesSz cx="7010400" cy="9296400"/>
  <p:embeddedFontLst>
    <p:embeddedFont>
      <p:font typeface="Century Gothic" panose="020B0502020202020204" pitchFamily="34" charset="0"/>
      <p:regular r:id="rId23"/>
      <p:bold r:id="rId24"/>
      <p:italic r:id="rId25"/>
      <p:boldItalic r:id="rId26"/>
    </p:embeddedFont>
    <p:embeddedFont>
      <p:font typeface="Fira Sans Extra Condensed" panose="020B060402020202020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C6053E-1709-402C-BEE3-EF68A34EED8A}">
  <a:tblStyle styleId="{DCC6053E-1709-402C-BEE3-EF68A34EED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033e974e3_1_1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033e974e3_1_17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74c74efed_0_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74c74efed_0_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74c74efed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74c74efed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77943991f_0_1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77943991f_0_1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77690e188_0_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77690e188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c7f6b8601_0_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c7f6b8601_0_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5943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c7f6b8601_0_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c7f6b8601_0_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79144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c7f6b8601_0_9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c7f6b8601_0_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774367f6e_0_2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774367f6e_0_23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774367f6e_0_4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1774367f6e_0_4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1/11/2023</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98507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65955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57649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68354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183833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74125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1/11/2023</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9121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587538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904819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3140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472250"/>
            <a:ext cx="9144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3155850"/>
            <a:ext cx="5067600" cy="51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Tree>
    <p:extLst>
      <p:ext uri="{BB962C8B-B14F-4D97-AF65-F5344CB8AC3E}">
        <p14:creationId xmlns:p14="http://schemas.microsoft.com/office/powerpoint/2010/main" val="247067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3459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90349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7096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6270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99594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797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12330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23692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1/11/2023</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0030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8xxdyeLmM1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61" name="Google Shape;161;p26"/>
          <p:cNvSpPr txBox="1">
            <a:spLocks noGrp="1"/>
          </p:cNvSpPr>
          <p:nvPr>
            <p:ph type="ctrTitle"/>
          </p:nvPr>
        </p:nvSpPr>
        <p:spPr>
          <a:xfrm>
            <a:off x="2143005" y="1517922"/>
            <a:ext cx="5021100" cy="16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t>Diversity, Equity and Inclusion Team</a:t>
            </a:r>
            <a:endParaRPr sz="2700" dirty="0"/>
          </a:p>
          <a:p>
            <a:pPr marL="0" lvl="0" indent="0" algn="ctr" rtl="0">
              <a:spcBef>
                <a:spcPts val="0"/>
              </a:spcBef>
              <a:spcAft>
                <a:spcPts val="0"/>
              </a:spcAft>
              <a:buNone/>
            </a:pPr>
            <a:r>
              <a:rPr lang="en-US" sz="1900" b="0" dirty="0"/>
              <a:t>Plainfield</a:t>
            </a:r>
            <a:r>
              <a:rPr lang="en" sz="1900" b="0" dirty="0"/>
              <a:t> Public Schools</a:t>
            </a:r>
            <a:endParaRPr sz="1900" b="0" dirty="0"/>
          </a:p>
          <a:p>
            <a:pPr marL="0" lvl="0" indent="0" algn="ctr" rtl="0">
              <a:spcBef>
                <a:spcPts val="0"/>
              </a:spcBef>
              <a:spcAft>
                <a:spcPts val="0"/>
              </a:spcAft>
              <a:buNone/>
            </a:pPr>
            <a:r>
              <a:rPr lang="en-US" sz="1900" b="0" dirty="0"/>
              <a:t>January 9</a:t>
            </a:r>
            <a:r>
              <a:rPr lang="en-US" sz="1900" b="0" baseline="30000" dirty="0"/>
              <a:t>th</a:t>
            </a:r>
            <a:r>
              <a:rPr lang="en-US" sz="1900" b="0" dirty="0"/>
              <a:t> 2023</a:t>
            </a:r>
            <a:endParaRPr sz="19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4"/>
          <p:cNvPicPr preferRelativeResize="0"/>
          <p:nvPr/>
        </p:nvPicPr>
        <p:blipFill>
          <a:blip r:embed="rId3">
            <a:alphaModFix/>
          </a:blip>
          <a:stretch>
            <a:fillRect/>
          </a:stretch>
        </p:blipFill>
        <p:spPr>
          <a:xfrm>
            <a:off x="0" y="0"/>
            <a:ext cx="9144000" cy="5143501"/>
          </a:xfrm>
          <a:prstGeom prst="rect">
            <a:avLst/>
          </a:prstGeom>
          <a:noFill/>
          <a:ln>
            <a:noFill/>
          </a:ln>
        </p:spPr>
      </p:pic>
      <p:sp>
        <p:nvSpPr>
          <p:cNvPr id="214" name="Google Shape;214;p34"/>
          <p:cNvSpPr/>
          <p:nvPr/>
        </p:nvSpPr>
        <p:spPr>
          <a:xfrm>
            <a:off x="0" y="111575"/>
            <a:ext cx="9144000" cy="639600"/>
          </a:xfrm>
          <a:prstGeom prst="rect">
            <a:avLst/>
          </a:prstGeom>
          <a:solidFill>
            <a:srgbClr val="9E9E9E">
              <a:alpha val="8039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700">
                <a:solidFill>
                  <a:schemeClr val="lt1"/>
                </a:solidFill>
                <a:latin typeface="Fira Sans Extra Condensed"/>
                <a:ea typeface="Fira Sans Extra Condensed"/>
                <a:cs typeface="Fira Sans Extra Condensed"/>
                <a:sym typeface="Fira Sans Extra Condensed"/>
              </a:rPr>
              <a:t>Developing an Equity Statement</a:t>
            </a:r>
            <a:endParaRPr sz="3700">
              <a:solidFill>
                <a:schemeClr val="lt1"/>
              </a:solidFill>
              <a:latin typeface="Fira Sans Extra Condensed"/>
              <a:ea typeface="Fira Sans Extra Condensed"/>
              <a:cs typeface="Fira Sans Extra Condensed"/>
              <a:sym typeface="Fira Sans Extra Condensed"/>
            </a:endParaRPr>
          </a:p>
        </p:txBody>
      </p:sp>
      <p:graphicFrame>
        <p:nvGraphicFramePr>
          <p:cNvPr id="215" name="Google Shape;215;p34"/>
          <p:cNvGraphicFramePr/>
          <p:nvPr>
            <p:extLst>
              <p:ext uri="{D42A27DB-BD31-4B8C-83A1-F6EECF244321}">
                <p14:modId xmlns:p14="http://schemas.microsoft.com/office/powerpoint/2010/main" val="2514058060"/>
              </p:ext>
            </p:extLst>
          </p:nvPr>
        </p:nvGraphicFramePr>
        <p:xfrm>
          <a:off x="0" y="937560"/>
          <a:ext cx="9144000" cy="4453132"/>
        </p:xfrm>
        <a:graphic>
          <a:graphicData uri="http://schemas.openxmlformats.org/drawingml/2006/table">
            <a:tbl>
              <a:tblPr>
                <a:noFill/>
                <a:tableStyleId>{DCC6053E-1709-402C-BEE3-EF68A34EED8A}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8475">
                <a:tc>
                  <a:txBody>
                    <a:bodyPr/>
                    <a:lstStyle/>
                    <a:p>
                      <a:pPr marL="0" lvl="0" indent="0" algn="ctr" rtl="0">
                        <a:spcBef>
                          <a:spcPts val="0"/>
                        </a:spcBef>
                        <a:spcAft>
                          <a:spcPts val="0"/>
                        </a:spcAft>
                        <a:buNone/>
                      </a:pPr>
                      <a:r>
                        <a:rPr lang="en-US" sz="2400" dirty="0">
                          <a:solidFill>
                            <a:schemeClr val="bg1"/>
                          </a:solidFill>
                        </a:rPr>
                        <a:t>Newtown Public Schools</a:t>
                      </a:r>
                      <a:endParaRPr sz="24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ctr" rtl="0">
                        <a:spcBef>
                          <a:spcPts val="0"/>
                        </a:spcBef>
                        <a:spcAft>
                          <a:spcPts val="0"/>
                        </a:spcAft>
                        <a:buNone/>
                      </a:pPr>
                      <a:r>
                        <a:rPr lang="en-US" sz="2400" dirty="0">
                          <a:solidFill>
                            <a:schemeClr val="bg1"/>
                          </a:solidFill>
                        </a:rPr>
                        <a:t>Mansfield Public Schools</a:t>
                      </a:r>
                      <a:endParaRPr sz="24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ctr" rtl="0">
                        <a:spcBef>
                          <a:spcPts val="0"/>
                        </a:spcBef>
                        <a:spcAft>
                          <a:spcPts val="0"/>
                        </a:spcAft>
                        <a:buNone/>
                      </a:pPr>
                      <a:r>
                        <a:rPr lang="en-US" sz="2400" dirty="0">
                          <a:solidFill>
                            <a:schemeClr val="bg1"/>
                          </a:solidFill>
                        </a:rPr>
                        <a:t>Westport Public Schools</a:t>
                      </a:r>
                      <a:endParaRPr sz="24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extLst>
                  <a:ext uri="{0D108BD9-81ED-4DB2-BD59-A6C34878D82A}">
                    <a16:rowId xmlns:a16="http://schemas.microsoft.com/office/drawing/2014/main" val="10000"/>
                  </a:ext>
                </a:extLst>
              </a:tr>
              <a:tr h="3445800">
                <a:tc>
                  <a:txBody>
                    <a:bodyPr/>
                    <a:lstStyle/>
                    <a:p>
                      <a:pPr marL="0" lvl="0" indent="0" algn="l" rtl="0">
                        <a:lnSpc>
                          <a:spcPct val="115000"/>
                        </a:lnSpc>
                        <a:spcBef>
                          <a:spcPts val="1200"/>
                        </a:spcBef>
                        <a:spcAft>
                          <a:spcPts val="1200"/>
                        </a:spcAft>
                        <a:buClr>
                          <a:schemeClr val="dk1"/>
                        </a:buClr>
                        <a:buSzPts val="1100"/>
                        <a:buFont typeface="Arial"/>
                        <a:buNone/>
                      </a:pPr>
                      <a:r>
                        <a:rPr lang="en-US" sz="1200" b="1" i="0" u="none" strike="noStrike" cap="none" dirty="0">
                          <a:solidFill>
                            <a:schemeClr val="bg1"/>
                          </a:solidFill>
                          <a:effectLst/>
                          <a:latin typeface="Arial"/>
                          <a:ea typeface="Arial"/>
                          <a:cs typeface="Arial"/>
                          <a:sym typeface="Arial"/>
                        </a:rPr>
                        <a:t>Mission</a:t>
                      </a:r>
                      <a:br>
                        <a:rPr lang="en-US" sz="1200" dirty="0">
                          <a:solidFill>
                            <a:schemeClr val="bg1"/>
                          </a:solidFill>
                        </a:rPr>
                      </a:br>
                      <a:r>
                        <a:rPr lang="en-US" sz="1200" b="0" i="0" u="none" strike="noStrike" cap="none" dirty="0">
                          <a:solidFill>
                            <a:schemeClr val="bg1"/>
                          </a:solidFill>
                          <a:effectLst/>
                          <a:latin typeface="Arial"/>
                          <a:ea typeface="Arial"/>
                          <a:cs typeface="Arial"/>
                          <a:sym typeface="Arial"/>
                        </a:rPr>
                        <a:t>The PEAC Diversity, Equity and Inclusion Sub-group commits to partnering with the Newtown Public School Schools in the journey to cultivate, nurture and sustain a safe, respectful and inclusive culture across the district. </a:t>
                      </a:r>
                      <a:br>
                        <a:rPr lang="en-US" sz="1200" dirty="0">
                          <a:solidFill>
                            <a:schemeClr val="bg1"/>
                          </a:solidFill>
                        </a:rPr>
                      </a:br>
                      <a:br>
                        <a:rPr lang="en-US" sz="1200" dirty="0">
                          <a:solidFill>
                            <a:schemeClr val="bg1"/>
                          </a:solidFill>
                        </a:rPr>
                      </a:br>
                      <a:r>
                        <a:rPr lang="en-US" sz="1200" b="1" i="0" u="none" strike="noStrike" cap="none" dirty="0">
                          <a:solidFill>
                            <a:schemeClr val="bg1"/>
                          </a:solidFill>
                          <a:effectLst/>
                          <a:latin typeface="Arial"/>
                          <a:ea typeface="Arial"/>
                          <a:cs typeface="Arial"/>
                          <a:sym typeface="Arial"/>
                        </a:rPr>
                        <a:t>Vision</a:t>
                      </a:r>
                      <a:br>
                        <a:rPr lang="en-US" sz="1200" dirty="0">
                          <a:solidFill>
                            <a:schemeClr val="bg1"/>
                          </a:solidFill>
                        </a:rPr>
                      </a:br>
                      <a:r>
                        <a:rPr lang="en-US" sz="1200" b="0" i="0" u="none" strike="noStrike" cap="none" dirty="0">
                          <a:solidFill>
                            <a:schemeClr val="bg1"/>
                          </a:solidFill>
                          <a:effectLst/>
                          <a:latin typeface="Arial"/>
                          <a:ea typeface="Arial"/>
                          <a:cs typeface="Arial"/>
                          <a:sym typeface="Arial"/>
                        </a:rPr>
                        <a:t>We intend to recognize the integrity of diversity and to inspire dialogue and forge community bond</a:t>
                      </a:r>
                      <a:endParaRPr sz="12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r>
                        <a:rPr lang="en-US" sz="1400" b="1" i="1" u="none" strike="noStrike" cap="none" dirty="0">
                          <a:solidFill>
                            <a:schemeClr val="bg1"/>
                          </a:solidFill>
                          <a:effectLst/>
                          <a:latin typeface="Arial"/>
                          <a:ea typeface="Arial"/>
                          <a:cs typeface="Arial"/>
                          <a:sym typeface="Arial"/>
                        </a:rPr>
                        <a:t>District Equity Statement: Lead with Equity</a:t>
                      </a:r>
                      <a:endParaRPr lang="en-US" dirty="0">
                        <a:solidFill>
                          <a:schemeClr val="bg1"/>
                        </a:solidFill>
                        <a:effectLst/>
                      </a:endParaRPr>
                    </a:p>
                    <a:p>
                      <a:r>
                        <a:rPr lang="en-US" sz="1400" b="0" i="0" u="none" strike="noStrike" cap="none" dirty="0">
                          <a:solidFill>
                            <a:schemeClr val="bg1"/>
                          </a:solidFill>
                          <a:effectLst/>
                          <a:latin typeface="Arial"/>
                          <a:ea typeface="Arial"/>
                          <a:cs typeface="Arial"/>
                          <a:sym typeface="Arial"/>
                        </a:rPr>
                        <a:t>We believe that children must be supported to learn and develop in a safe, antiracist environment free from discrimination, bias, and prejudice against all people, where conscious efforts and intentional actions ensure equitable opportunities.</a:t>
                      </a:r>
                    </a:p>
                    <a:p>
                      <a:br>
                        <a:rPr lang="en-US" dirty="0">
                          <a:solidFill>
                            <a:schemeClr val="bg1"/>
                          </a:solidFill>
                          <a:effectLst/>
                        </a:rPr>
                      </a:br>
                      <a:endParaRPr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r>
                        <a:rPr lang="en-US" sz="1400" b="0" i="0" u="none" strike="noStrike" cap="none" dirty="0">
                          <a:solidFill>
                            <a:schemeClr val="bg1"/>
                          </a:solidFill>
                          <a:effectLst/>
                          <a:latin typeface="Arial"/>
                          <a:ea typeface="Arial"/>
                          <a:cs typeface="Arial"/>
                          <a:sym typeface="Arial"/>
                        </a:rPr>
                        <a:t>Our global community is multicultural with interconnected communities and social needs. In this landscape, innovation and growth are also happening at the intersection of diverse perspectives. To help prepare our students to thrive in this context, our committee’s mission is to: </a:t>
                      </a:r>
                    </a:p>
                    <a:p>
                      <a:r>
                        <a:rPr lang="en-US" sz="1400" b="0" i="0" u="none" strike="noStrike" cap="none" dirty="0">
                          <a:solidFill>
                            <a:schemeClr val="bg1"/>
                          </a:solidFill>
                          <a:effectLst/>
                          <a:latin typeface="Arial"/>
                          <a:ea typeface="Arial"/>
                          <a:cs typeface="Arial"/>
                          <a:sym typeface="Arial"/>
                        </a:rPr>
                        <a:t>“Teach our children and ourselves to live, learn, and work together in a diverse and interconnected world; and to respect, support, and value all."</a:t>
                      </a:r>
                    </a:p>
                    <a:p>
                      <a:pPr marL="0" lvl="0" indent="0" algn="l" rtl="0">
                        <a:lnSpc>
                          <a:spcPct val="115000"/>
                        </a:lnSpc>
                        <a:spcBef>
                          <a:spcPts val="1200"/>
                        </a:spcBef>
                        <a:spcAft>
                          <a:spcPts val="1200"/>
                        </a:spcAft>
                        <a:buClr>
                          <a:schemeClr val="dk1"/>
                        </a:buClr>
                        <a:buSzPts val="1100"/>
                        <a:buFont typeface="Arial"/>
                        <a:buNone/>
                      </a:pPr>
                      <a:endParaRPr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653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4"/>
          <p:cNvPicPr preferRelativeResize="0"/>
          <p:nvPr/>
        </p:nvPicPr>
        <p:blipFill>
          <a:blip r:embed="rId3">
            <a:alphaModFix/>
          </a:blip>
          <a:stretch>
            <a:fillRect/>
          </a:stretch>
        </p:blipFill>
        <p:spPr>
          <a:xfrm>
            <a:off x="0" y="0"/>
            <a:ext cx="9144000" cy="5143501"/>
          </a:xfrm>
          <a:prstGeom prst="rect">
            <a:avLst/>
          </a:prstGeom>
          <a:noFill/>
          <a:ln>
            <a:noFill/>
          </a:ln>
        </p:spPr>
      </p:pic>
      <p:sp>
        <p:nvSpPr>
          <p:cNvPr id="214" name="Google Shape;214;p34"/>
          <p:cNvSpPr/>
          <p:nvPr/>
        </p:nvSpPr>
        <p:spPr>
          <a:xfrm>
            <a:off x="0" y="111575"/>
            <a:ext cx="9144000" cy="446975"/>
          </a:xfrm>
          <a:prstGeom prst="rect">
            <a:avLst/>
          </a:prstGeom>
          <a:solidFill>
            <a:srgbClr val="9E9E9E">
              <a:alpha val="8039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700" dirty="0">
                <a:solidFill>
                  <a:schemeClr val="lt1"/>
                </a:solidFill>
                <a:latin typeface="Fira Sans Extra Condensed"/>
                <a:ea typeface="Fira Sans Extra Condensed"/>
                <a:cs typeface="Fira Sans Extra Condensed"/>
                <a:sym typeface="Fira Sans Extra Condensed"/>
              </a:rPr>
              <a:t>Developing an Equity Statement</a:t>
            </a:r>
            <a:endParaRPr sz="3700" dirty="0">
              <a:solidFill>
                <a:schemeClr val="lt1"/>
              </a:solidFill>
              <a:latin typeface="Fira Sans Extra Condensed"/>
              <a:ea typeface="Fira Sans Extra Condensed"/>
              <a:cs typeface="Fira Sans Extra Condensed"/>
              <a:sym typeface="Fira Sans Extra Condensed"/>
            </a:endParaRPr>
          </a:p>
        </p:txBody>
      </p:sp>
      <p:graphicFrame>
        <p:nvGraphicFramePr>
          <p:cNvPr id="215" name="Google Shape;215;p34"/>
          <p:cNvGraphicFramePr/>
          <p:nvPr>
            <p:extLst>
              <p:ext uri="{D42A27DB-BD31-4B8C-83A1-F6EECF244321}">
                <p14:modId xmlns:p14="http://schemas.microsoft.com/office/powerpoint/2010/main" val="2817328301"/>
              </p:ext>
            </p:extLst>
          </p:nvPr>
        </p:nvGraphicFramePr>
        <p:xfrm>
          <a:off x="-31531" y="615847"/>
          <a:ext cx="9144000" cy="4683717"/>
        </p:xfrm>
        <a:graphic>
          <a:graphicData uri="http://schemas.openxmlformats.org/drawingml/2006/table">
            <a:tbl>
              <a:tblPr>
                <a:noFill/>
                <a:tableStyleId>{DCC6053E-1709-402C-BEE3-EF68A34EED8A}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1787">
                <a:tc>
                  <a:txBody>
                    <a:bodyPr/>
                    <a:lstStyle/>
                    <a:p>
                      <a:pPr marL="0" lvl="0" indent="0" algn="ctr" rtl="0">
                        <a:spcBef>
                          <a:spcPts val="0"/>
                        </a:spcBef>
                        <a:spcAft>
                          <a:spcPts val="0"/>
                        </a:spcAft>
                        <a:buNone/>
                      </a:pPr>
                      <a:r>
                        <a:rPr lang="en-US" sz="1600" dirty="0">
                          <a:solidFill>
                            <a:schemeClr val="bg1"/>
                          </a:solidFill>
                        </a:rPr>
                        <a:t>Farmington Public Schools</a:t>
                      </a:r>
                      <a:endParaRPr sz="16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ctr" rtl="0">
                        <a:spcBef>
                          <a:spcPts val="0"/>
                        </a:spcBef>
                        <a:spcAft>
                          <a:spcPts val="0"/>
                        </a:spcAft>
                        <a:buNone/>
                      </a:pPr>
                      <a:r>
                        <a:rPr lang="en-US" sz="1600" dirty="0">
                          <a:solidFill>
                            <a:schemeClr val="bg1"/>
                          </a:solidFill>
                        </a:rPr>
                        <a:t>Fairfield Public Schools</a:t>
                      </a:r>
                      <a:endParaRPr sz="16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ctr" rtl="0">
                        <a:spcBef>
                          <a:spcPts val="0"/>
                        </a:spcBef>
                        <a:spcAft>
                          <a:spcPts val="0"/>
                        </a:spcAft>
                        <a:buNone/>
                      </a:pPr>
                      <a:r>
                        <a:rPr lang="en-US" sz="1200" dirty="0">
                          <a:solidFill>
                            <a:schemeClr val="bg1"/>
                          </a:solidFill>
                        </a:rPr>
                        <a:t>Westport Public Schools</a:t>
                      </a:r>
                      <a:endParaRPr sz="120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extLst>
                  <a:ext uri="{0D108BD9-81ED-4DB2-BD59-A6C34878D82A}">
                    <a16:rowId xmlns:a16="http://schemas.microsoft.com/office/drawing/2014/main" val="10000"/>
                  </a:ext>
                </a:extLst>
              </a:tr>
              <a:tr h="34458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chemeClr val="bg1"/>
                          </a:solidFill>
                          <a:effectLst/>
                          <a:latin typeface="Arial"/>
                          <a:ea typeface="Arial"/>
                          <a:cs typeface="Arial"/>
                          <a:sym typeface="Arial"/>
                        </a:rPr>
                        <a:t>In Farmington, we want every child to feel cared for as an individual and as a member of our school and classroom communities. In partnership with families, students, faculty, and staff, we seek to uphold equity as a fundamental value of public education – a value that embraces diversity as an asset to our school community.</a:t>
                      </a:r>
                    </a:p>
                    <a:p>
                      <a:endParaRPr lang="en-US" sz="1100" b="1" i="0" u="none" strike="noStrike" cap="none" dirty="0">
                        <a:solidFill>
                          <a:schemeClr val="bg1"/>
                        </a:solidFill>
                        <a:effectLst/>
                        <a:latin typeface="Arial"/>
                        <a:ea typeface="Arial"/>
                        <a:cs typeface="Arial"/>
                        <a:sym typeface="Arial"/>
                      </a:endParaRPr>
                    </a:p>
                    <a:p>
                      <a:r>
                        <a:rPr lang="en-US" sz="1100" b="1" i="0" u="none" strike="noStrike" cap="none" dirty="0">
                          <a:solidFill>
                            <a:schemeClr val="bg1"/>
                          </a:solidFill>
                          <a:effectLst/>
                          <a:latin typeface="Arial"/>
                          <a:ea typeface="Arial"/>
                          <a:cs typeface="Arial"/>
                          <a:sym typeface="Arial"/>
                        </a:rPr>
                        <a:t>We recognize that students come to us with diverse experiences, interests, and needs. It is therefore essential that all students have access to challenging and personally meaningful curriculum and instruction. Teachers, administrators and staff are committed to the pursuit of excellence for all students, meeting them where they are, and providing resources, flexible pathways, and targeted support to remove barriers to opportunity. We believe that equity is a fundamental value of a high quality education and that diversity is an asset to our school community.</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r>
                        <a:rPr lang="en-US" sz="1400" b="0" i="0" u="none" strike="noStrike" cap="none" dirty="0">
                          <a:solidFill>
                            <a:schemeClr val="bg1"/>
                          </a:solidFill>
                          <a:effectLst/>
                          <a:latin typeface="Arial"/>
                          <a:ea typeface="Arial"/>
                          <a:cs typeface="Arial"/>
                          <a:sym typeface="Arial"/>
                        </a:rPr>
                        <a:t>Fairfield Public Schools is committed to providing a high quality education which supports the needs of all learners, regardless of age, race, identity, religious beliefs, political affiliation, or special needs.</a:t>
                      </a:r>
                    </a:p>
                    <a:p>
                      <a:r>
                        <a:rPr lang="en-US" sz="1400" b="0" i="0" u="none" strike="noStrike" cap="none" dirty="0">
                          <a:solidFill>
                            <a:schemeClr val="bg1"/>
                          </a:solidFill>
                          <a:effectLst/>
                          <a:latin typeface="Arial"/>
                          <a:ea typeface="Arial"/>
                          <a:cs typeface="Arial"/>
                          <a:sym typeface="Arial"/>
                        </a:rPr>
                        <a:t>Our classrooms and schools value each person as an individual and we implement programs to help our educators provide the best culture and climate for all students to be successful.</a:t>
                      </a:r>
                    </a:p>
                    <a:p>
                      <a:br>
                        <a:rPr lang="en-US" dirty="0">
                          <a:solidFill>
                            <a:schemeClr val="bg1"/>
                          </a:solidFill>
                          <a:effectLst/>
                        </a:rPr>
                      </a:br>
                      <a:endParaRPr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r>
                        <a:rPr lang="en-US" sz="950" b="0" i="0" u="none" strike="noStrike" cap="none" dirty="0">
                          <a:solidFill>
                            <a:schemeClr val="bg1"/>
                          </a:solidFill>
                          <a:effectLst/>
                          <a:latin typeface="Arial"/>
                          <a:ea typeface="Arial"/>
                          <a:cs typeface="Arial"/>
                          <a:sym typeface="Arial"/>
                        </a:rPr>
                        <a:t>The Norwalk Board of Education firmly believes in the potential of all students to learn and succeed. We support equity, diversity and inclusion as fundamental values of our school district to ensure access for ALL scholars.   </a:t>
                      </a:r>
                    </a:p>
                    <a:p>
                      <a:r>
                        <a:rPr lang="en-US" sz="950" b="0" i="0" u="none" strike="noStrike" cap="none" dirty="0">
                          <a:solidFill>
                            <a:schemeClr val="bg1"/>
                          </a:solidFill>
                          <a:effectLst/>
                          <a:latin typeface="Arial"/>
                          <a:ea typeface="Arial"/>
                          <a:cs typeface="Arial"/>
                          <a:sym typeface="Arial"/>
                        </a:rPr>
                        <a:t>We stand united in respecting people of all backgrounds and identities, welcoming all races, socio-economic statuses, genders, gender identities or expressions, sexual orientations, religions, nationalities, citizenship statuses and disabilities. Our schools are safe and welcoming environments for all. We are dedicated to fostering authentic relationships with all members of our school community, including culturally diverse families, and will communicate with clarity and respect. </a:t>
                      </a:r>
                    </a:p>
                    <a:p>
                      <a:r>
                        <a:rPr lang="en-US" sz="950" b="0" i="0" u="none" strike="noStrike" cap="none" dirty="0">
                          <a:solidFill>
                            <a:schemeClr val="bg1"/>
                          </a:solidFill>
                          <a:effectLst/>
                          <a:latin typeface="Arial"/>
                          <a:ea typeface="Arial"/>
                          <a:cs typeface="Arial"/>
                          <a:sym typeface="Arial"/>
                        </a:rPr>
                        <a:t>To prepare our students to succeed in a multi-cultural, global society, we support our schools in teaching the contributions and viewpoints of all people, using culturally relevant curricula.</a:t>
                      </a:r>
                    </a:p>
                    <a:p>
                      <a:r>
                        <a:rPr lang="en-US" sz="950" b="0" i="0" u="none" strike="noStrike" cap="none" dirty="0">
                          <a:solidFill>
                            <a:schemeClr val="bg1"/>
                          </a:solidFill>
                          <a:effectLst/>
                          <a:latin typeface="Arial"/>
                          <a:ea typeface="Arial"/>
                          <a:cs typeface="Arial"/>
                          <a:sym typeface="Arial"/>
                        </a:rPr>
                        <a:t>Race/ethnicity, language or socio-economic status will not be barriers to accessing academic, social-emotional and extra-curricular opportunities. The Board believes that a high quality school district provides equitable opportunities, policies, facilities and experiences that produce meaningful outcomes for ALL scholars. </a:t>
                      </a:r>
                    </a:p>
                    <a:p>
                      <a:pPr marL="0" lvl="0" indent="0" algn="l" rtl="0">
                        <a:lnSpc>
                          <a:spcPct val="115000"/>
                        </a:lnSpc>
                        <a:spcBef>
                          <a:spcPts val="1200"/>
                        </a:spcBef>
                        <a:spcAft>
                          <a:spcPts val="1200"/>
                        </a:spcAft>
                        <a:buClr>
                          <a:schemeClr val="dk1"/>
                        </a:buClr>
                        <a:buSzPts val="1100"/>
                        <a:buFont typeface="Arial"/>
                        <a:buNone/>
                      </a:pPr>
                      <a:endParaRPr sz="950" dirty="0">
                        <a:solidFill>
                          <a:schemeClr val="bg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075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4"/>
          <p:cNvPicPr preferRelativeResize="0"/>
          <p:nvPr/>
        </p:nvPicPr>
        <p:blipFill>
          <a:blip r:embed="rId3">
            <a:alphaModFix/>
          </a:blip>
          <a:stretch>
            <a:fillRect/>
          </a:stretch>
        </p:blipFill>
        <p:spPr>
          <a:xfrm>
            <a:off x="0" y="0"/>
            <a:ext cx="9144000" cy="5143501"/>
          </a:xfrm>
          <a:prstGeom prst="rect">
            <a:avLst/>
          </a:prstGeom>
          <a:noFill/>
          <a:ln>
            <a:noFill/>
          </a:ln>
        </p:spPr>
      </p:pic>
      <p:sp>
        <p:nvSpPr>
          <p:cNvPr id="214" name="Google Shape;214;p34"/>
          <p:cNvSpPr/>
          <p:nvPr/>
        </p:nvSpPr>
        <p:spPr>
          <a:xfrm>
            <a:off x="0" y="111575"/>
            <a:ext cx="9144000" cy="639600"/>
          </a:xfrm>
          <a:prstGeom prst="rect">
            <a:avLst/>
          </a:prstGeom>
          <a:solidFill>
            <a:srgbClr val="9E9E9E">
              <a:alpha val="8039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700">
                <a:solidFill>
                  <a:schemeClr val="lt1"/>
                </a:solidFill>
                <a:latin typeface="Fira Sans Extra Condensed"/>
                <a:ea typeface="Fira Sans Extra Condensed"/>
                <a:cs typeface="Fira Sans Extra Condensed"/>
                <a:sym typeface="Fira Sans Extra Condensed"/>
              </a:rPr>
              <a:t>Developing an Equity Statement</a:t>
            </a:r>
            <a:endParaRPr sz="3700">
              <a:solidFill>
                <a:schemeClr val="lt1"/>
              </a:solidFill>
              <a:latin typeface="Fira Sans Extra Condensed"/>
              <a:ea typeface="Fira Sans Extra Condensed"/>
              <a:cs typeface="Fira Sans Extra Condensed"/>
              <a:sym typeface="Fira Sans Extra Condensed"/>
            </a:endParaRPr>
          </a:p>
        </p:txBody>
      </p:sp>
      <p:graphicFrame>
        <p:nvGraphicFramePr>
          <p:cNvPr id="215" name="Google Shape;215;p34"/>
          <p:cNvGraphicFramePr/>
          <p:nvPr/>
        </p:nvGraphicFramePr>
        <p:xfrm>
          <a:off x="0" y="937560"/>
          <a:ext cx="9144000" cy="4284275"/>
        </p:xfrm>
        <a:graphic>
          <a:graphicData uri="http://schemas.openxmlformats.org/drawingml/2006/table">
            <a:tbl>
              <a:tblPr>
                <a:noFill/>
                <a:tableStyleId>{DCC6053E-1709-402C-BEE3-EF68A34EED8A}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8475">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extLst>
                  <a:ext uri="{0D108BD9-81ED-4DB2-BD59-A6C34878D82A}">
                    <a16:rowId xmlns:a16="http://schemas.microsoft.com/office/drawing/2014/main" val="10000"/>
                  </a:ext>
                </a:extLst>
              </a:tr>
              <a:tr h="3445800">
                <a:tc>
                  <a:txBody>
                    <a:bodyPr/>
                    <a:lstStyle/>
                    <a:p>
                      <a:pPr marL="0" lvl="0" indent="0" algn="l" rtl="0">
                        <a:lnSpc>
                          <a:spcPct val="115000"/>
                        </a:lnSpc>
                        <a:spcBef>
                          <a:spcPts val="1200"/>
                        </a:spcBef>
                        <a:spcAft>
                          <a:spcPts val="1200"/>
                        </a:spcAft>
                        <a:buClr>
                          <a:schemeClr val="dk1"/>
                        </a:buClr>
                        <a:buSzPts val="1100"/>
                        <a:buFont typeface="Arial"/>
                        <a:buNone/>
                      </a:pPr>
                      <a:r>
                        <a:rPr lang="en" dirty="0">
                          <a:solidFill>
                            <a:schemeClr val="lt1"/>
                          </a:solidFill>
                        </a:rPr>
                        <a:t>A commitment to building positive, purposeful relationships with every student and every family so that barriers to learning at high levels are removed. Diversity among Ritenour families and staff is valued, sought, and embraced. Student backgrounds (racial, ethnic, religious, gender, class, traumatic experiences) do not limit teacher expectations on student outcomes. Resources are allocated so that every student gets what they need.</a:t>
                      </a:r>
                      <a:endParaRPr dirty="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
                          <a:solidFill>
                            <a:schemeClr val="lt1"/>
                          </a:solidFill>
                        </a:rPr>
                        <a:t>At the Ford Foundation, diversity, equity, and inclusion are at the core of who we are. Our commitment to these values is unwavering – across all of our work around the world. They are central to our mission and to our impact. We know that having varied perspectives helps generate better ideas to solve the complex problems of a changing—and increasingly diverse—world.</a:t>
                      </a:r>
                      <a:endParaRPr>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n" dirty="0">
                          <a:solidFill>
                            <a:schemeClr val="lt1"/>
                          </a:solidFill>
                        </a:rPr>
                        <a:t>Our accelerated approach to diversity and inclusion Google’s mission is to organize the world’s information and make it universally accessible and useful. When we say we want to build for everyone, we mean everyone. To do that well, we need a workforce that’s more representative of the users we serve. That’s why we’ve embraced a refreshed and accelerated approach to diversity and inclusion.</a:t>
                      </a:r>
                      <a:endParaRPr dirty="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alpha val="80390"/>
                      </a:srgbClr>
                    </a:solidFill>
                  </a:tcPr>
                </a:tc>
                <a:extLst>
                  <a:ext uri="{0D108BD9-81ED-4DB2-BD59-A6C34878D82A}">
                    <a16:rowId xmlns:a16="http://schemas.microsoft.com/office/drawing/2014/main" val="10001"/>
                  </a:ext>
                </a:extLst>
              </a:tr>
            </a:tbl>
          </a:graphicData>
        </a:graphic>
      </p:graphicFrame>
      <p:pic>
        <p:nvPicPr>
          <p:cNvPr id="216" name="Google Shape;216;p34"/>
          <p:cNvPicPr preferRelativeResize="0"/>
          <p:nvPr/>
        </p:nvPicPr>
        <p:blipFill>
          <a:blip r:embed="rId4">
            <a:alphaModFix/>
          </a:blip>
          <a:stretch>
            <a:fillRect/>
          </a:stretch>
        </p:blipFill>
        <p:spPr>
          <a:xfrm>
            <a:off x="6671250" y="1120625"/>
            <a:ext cx="1469002" cy="548599"/>
          </a:xfrm>
          <a:prstGeom prst="rect">
            <a:avLst/>
          </a:prstGeom>
          <a:noFill/>
          <a:ln>
            <a:noFill/>
          </a:ln>
        </p:spPr>
      </p:pic>
      <p:pic>
        <p:nvPicPr>
          <p:cNvPr id="217" name="Google Shape;217;p34"/>
          <p:cNvPicPr preferRelativeResize="0"/>
          <p:nvPr/>
        </p:nvPicPr>
        <p:blipFill>
          <a:blip r:embed="rId5">
            <a:alphaModFix/>
          </a:blip>
          <a:stretch>
            <a:fillRect/>
          </a:stretch>
        </p:blipFill>
        <p:spPr>
          <a:xfrm>
            <a:off x="3671508" y="1075125"/>
            <a:ext cx="1667386" cy="639601"/>
          </a:xfrm>
          <a:prstGeom prst="rect">
            <a:avLst/>
          </a:prstGeom>
          <a:noFill/>
          <a:ln>
            <a:noFill/>
          </a:ln>
        </p:spPr>
      </p:pic>
      <p:pic>
        <p:nvPicPr>
          <p:cNvPr id="218" name="Google Shape;218;p34"/>
          <p:cNvPicPr preferRelativeResize="0"/>
          <p:nvPr/>
        </p:nvPicPr>
        <p:blipFill>
          <a:blip r:embed="rId6">
            <a:alphaModFix/>
          </a:blip>
          <a:stretch>
            <a:fillRect/>
          </a:stretch>
        </p:blipFill>
        <p:spPr>
          <a:xfrm>
            <a:off x="989780" y="1101725"/>
            <a:ext cx="845289" cy="63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FC17-81E1-4A8C-8679-15AE0EF002B4}"/>
              </a:ext>
            </a:extLst>
          </p:cNvPr>
          <p:cNvSpPr>
            <a:spLocks noGrp="1"/>
          </p:cNvSpPr>
          <p:nvPr>
            <p:ph type="title"/>
          </p:nvPr>
        </p:nvSpPr>
        <p:spPr/>
        <p:txBody>
          <a:bodyPr/>
          <a:lstStyle/>
          <a:p>
            <a:r>
              <a:rPr lang="en-US" dirty="0"/>
              <a:t>Questions to consider as you look at these statements</a:t>
            </a:r>
          </a:p>
        </p:txBody>
      </p:sp>
      <p:sp>
        <p:nvSpPr>
          <p:cNvPr id="3" name="Rectangle 2">
            <a:extLst>
              <a:ext uri="{FF2B5EF4-FFF2-40B4-BE49-F238E27FC236}">
                <a16:creationId xmlns:a16="http://schemas.microsoft.com/office/drawing/2014/main" id="{0A048F4C-A30F-4580-957A-135E6FE24408}"/>
              </a:ext>
            </a:extLst>
          </p:cNvPr>
          <p:cNvSpPr/>
          <p:nvPr/>
        </p:nvSpPr>
        <p:spPr>
          <a:xfrm>
            <a:off x="593344" y="1784326"/>
            <a:ext cx="3581734" cy="307777"/>
          </a:xfrm>
          <a:prstGeom prst="rect">
            <a:avLst/>
          </a:prstGeom>
        </p:spPr>
        <p:txBody>
          <a:bodyPr wrap="square">
            <a:spAutoFit/>
          </a:bodyPr>
          <a:lstStyle/>
          <a:p>
            <a:r>
              <a:rPr lang="en-US" dirty="0"/>
              <a:t>What is a DEI commitment statement? </a:t>
            </a:r>
          </a:p>
        </p:txBody>
      </p:sp>
      <p:sp>
        <p:nvSpPr>
          <p:cNvPr id="4" name="Rectangle 3">
            <a:extLst>
              <a:ext uri="{FF2B5EF4-FFF2-40B4-BE49-F238E27FC236}">
                <a16:creationId xmlns:a16="http://schemas.microsoft.com/office/drawing/2014/main" id="{5715DD0B-7CC9-4EF9-BEAD-31DC048A688B}"/>
              </a:ext>
            </a:extLst>
          </p:cNvPr>
          <p:cNvSpPr/>
          <p:nvPr/>
        </p:nvSpPr>
        <p:spPr>
          <a:xfrm>
            <a:off x="4175078" y="1872826"/>
            <a:ext cx="3757760" cy="307777"/>
          </a:xfrm>
          <a:prstGeom prst="rect">
            <a:avLst/>
          </a:prstGeom>
        </p:spPr>
        <p:txBody>
          <a:bodyPr wrap="none">
            <a:spAutoFit/>
          </a:bodyPr>
          <a:lstStyle/>
          <a:p>
            <a:r>
              <a:rPr lang="en-US"/>
              <a:t>How is a DEI commitment statement useful? </a:t>
            </a:r>
            <a:endParaRPr lang="en-US" dirty="0"/>
          </a:p>
        </p:txBody>
      </p:sp>
      <p:sp>
        <p:nvSpPr>
          <p:cNvPr id="5" name="Rectangle 4">
            <a:extLst>
              <a:ext uri="{FF2B5EF4-FFF2-40B4-BE49-F238E27FC236}">
                <a16:creationId xmlns:a16="http://schemas.microsoft.com/office/drawing/2014/main" id="{995C16AB-D426-42F0-8A71-FAB936695716}"/>
              </a:ext>
            </a:extLst>
          </p:cNvPr>
          <p:cNvSpPr/>
          <p:nvPr/>
        </p:nvSpPr>
        <p:spPr>
          <a:xfrm>
            <a:off x="515719" y="2655121"/>
            <a:ext cx="4572000" cy="738664"/>
          </a:xfrm>
          <a:prstGeom prst="rect">
            <a:avLst/>
          </a:prstGeom>
        </p:spPr>
        <p:txBody>
          <a:bodyPr>
            <a:spAutoFit/>
          </a:bodyPr>
          <a:lstStyle/>
          <a:p>
            <a:r>
              <a:rPr lang="en-US" dirty="0"/>
              <a:t>How does a DEI commitment statement differ from an Equal Opportunity or Reasonable Accommodation statement? </a:t>
            </a:r>
          </a:p>
        </p:txBody>
      </p:sp>
      <p:sp>
        <p:nvSpPr>
          <p:cNvPr id="6" name="Rectangle 5">
            <a:extLst>
              <a:ext uri="{FF2B5EF4-FFF2-40B4-BE49-F238E27FC236}">
                <a16:creationId xmlns:a16="http://schemas.microsoft.com/office/drawing/2014/main" id="{F7D2975C-603D-414B-B076-9B2753B6B342}"/>
              </a:ext>
            </a:extLst>
          </p:cNvPr>
          <p:cNvSpPr/>
          <p:nvPr/>
        </p:nvSpPr>
        <p:spPr>
          <a:xfrm>
            <a:off x="5234922" y="3086008"/>
            <a:ext cx="2294218" cy="307777"/>
          </a:xfrm>
          <a:prstGeom prst="rect">
            <a:avLst/>
          </a:prstGeom>
        </p:spPr>
        <p:txBody>
          <a:bodyPr wrap="none">
            <a:spAutoFit/>
          </a:bodyPr>
          <a:lstStyle/>
          <a:p>
            <a:r>
              <a:rPr lang="en-US" dirty="0"/>
              <a:t>What should be included? </a:t>
            </a:r>
          </a:p>
        </p:txBody>
      </p:sp>
      <p:sp>
        <p:nvSpPr>
          <p:cNvPr id="7" name="Rectangle 6">
            <a:extLst>
              <a:ext uri="{FF2B5EF4-FFF2-40B4-BE49-F238E27FC236}">
                <a16:creationId xmlns:a16="http://schemas.microsoft.com/office/drawing/2014/main" id="{C5F87AC8-73F3-4A6A-868D-777ED65E5454}"/>
              </a:ext>
            </a:extLst>
          </p:cNvPr>
          <p:cNvSpPr/>
          <p:nvPr/>
        </p:nvSpPr>
        <p:spPr>
          <a:xfrm>
            <a:off x="2213729" y="4151639"/>
            <a:ext cx="4572000" cy="523220"/>
          </a:xfrm>
          <a:prstGeom prst="rect">
            <a:avLst/>
          </a:prstGeom>
        </p:spPr>
        <p:txBody>
          <a:bodyPr>
            <a:spAutoFit/>
          </a:bodyPr>
          <a:lstStyle/>
          <a:p>
            <a:r>
              <a:rPr lang="en-US" dirty="0"/>
              <a:t>What do you think makes an effective DEI commitment statement?</a:t>
            </a:r>
          </a:p>
        </p:txBody>
      </p:sp>
    </p:spTree>
    <p:extLst>
      <p:ext uri="{BB962C8B-B14F-4D97-AF65-F5344CB8AC3E}">
        <p14:creationId xmlns:p14="http://schemas.microsoft.com/office/powerpoint/2010/main" val="95824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6D45-2A15-4B24-99A5-C27BD95E0853}"/>
              </a:ext>
            </a:extLst>
          </p:cNvPr>
          <p:cNvSpPr>
            <a:spLocks noGrp="1"/>
          </p:cNvSpPr>
          <p:nvPr>
            <p:ph type="title"/>
          </p:nvPr>
        </p:nvSpPr>
        <p:spPr/>
        <p:txBody>
          <a:bodyPr/>
          <a:lstStyle/>
          <a:p>
            <a:r>
              <a:rPr lang="en-US" dirty="0"/>
              <a:t>Establishing Topics for future Meetings</a:t>
            </a:r>
          </a:p>
        </p:txBody>
      </p:sp>
      <p:sp>
        <p:nvSpPr>
          <p:cNvPr id="3" name="Slide Number Placeholder 2">
            <a:extLst>
              <a:ext uri="{FF2B5EF4-FFF2-40B4-BE49-F238E27FC236}">
                <a16:creationId xmlns:a16="http://schemas.microsoft.com/office/drawing/2014/main" id="{42E7471B-A5ED-4B78-AD07-E40E67BB58B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Rectangle 3">
            <a:extLst>
              <a:ext uri="{FF2B5EF4-FFF2-40B4-BE49-F238E27FC236}">
                <a16:creationId xmlns:a16="http://schemas.microsoft.com/office/drawing/2014/main" id="{5C61CA53-35DA-438E-AF25-8B9469E225D8}"/>
              </a:ext>
            </a:extLst>
          </p:cNvPr>
          <p:cNvSpPr/>
          <p:nvPr/>
        </p:nvSpPr>
        <p:spPr>
          <a:xfrm>
            <a:off x="593344" y="1784326"/>
            <a:ext cx="3581734" cy="923330"/>
          </a:xfrm>
          <a:prstGeom prst="rect">
            <a:avLst/>
          </a:prstGeom>
        </p:spPr>
        <p:txBody>
          <a:bodyPr wrap="square">
            <a:spAutoFit/>
          </a:bodyPr>
          <a:lstStyle/>
          <a:p>
            <a:r>
              <a:rPr lang="en-US" dirty="0"/>
              <a:t>February:</a:t>
            </a:r>
          </a:p>
          <a:p>
            <a:pPr marL="285750" indent="-285750">
              <a:buFont typeface="Arial" panose="020B0604020202020204" pitchFamily="34" charset="0"/>
              <a:buChar char="•"/>
            </a:pPr>
            <a:r>
              <a:rPr lang="en-US" dirty="0"/>
              <a:t>DEI commitment statement</a:t>
            </a:r>
          </a:p>
          <a:p>
            <a:pPr marL="285750" indent="-285750">
              <a:buFont typeface="Arial" panose="020B0604020202020204" pitchFamily="34" charset="0"/>
              <a:buChar char="•"/>
            </a:pPr>
            <a:r>
              <a:rPr lang="en-US" dirty="0"/>
              <a:t>Part 1 of Equity Audit</a:t>
            </a:r>
          </a:p>
        </p:txBody>
      </p:sp>
      <p:sp>
        <p:nvSpPr>
          <p:cNvPr id="5" name="Rectangle 4">
            <a:extLst>
              <a:ext uri="{FF2B5EF4-FFF2-40B4-BE49-F238E27FC236}">
                <a16:creationId xmlns:a16="http://schemas.microsoft.com/office/drawing/2014/main" id="{3C2CE944-97EF-4960-9F15-628248DC8912}"/>
              </a:ext>
            </a:extLst>
          </p:cNvPr>
          <p:cNvSpPr/>
          <p:nvPr/>
        </p:nvSpPr>
        <p:spPr>
          <a:xfrm>
            <a:off x="526871" y="3055407"/>
            <a:ext cx="3581734" cy="1200329"/>
          </a:xfrm>
          <a:prstGeom prst="rect">
            <a:avLst/>
          </a:prstGeom>
        </p:spPr>
        <p:txBody>
          <a:bodyPr wrap="square">
            <a:spAutoFit/>
          </a:bodyPr>
          <a:lstStyle/>
          <a:p>
            <a:r>
              <a:rPr lang="en-US" dirty="0"/>
              <a:t>March:</a:t>
            </a:r>
          </a:p>
          <a:p>
            <a:pPr marL="285750" indent="-285750">
              <a:buFont typeface="Arial" panose="020B0604020202020204" pitchFamily="34" charset="0"/>
              <a:buChar char="•"/>
            </a:pPr>
            <a:r>
              <a:rPr lang="en-US" dirty="0"/>
              <a:t>DEI commitment statement finalized</a:t>
            </a:r>
          </a:p>
          <a:p>
            <a:pPr marL="285750" indent="-285750">
              <a:buFont typeface="Arial" panose="020B0604020202020204" pitchFamily="34" charset="0"/>
              <a:buChar char="•"/>
            </a:pPr>
            <a:r>
              <a:rPr lang="en-US" dirty="0"/>
              <a:t>Part 2 of Equity Audit</a:t>
            </a:r>
          </a:p>
        </p:txBody>
      </p:sp>
      <p:sp>
        <p:nvSpPr>
          <p:cNvPr id="6" name="Rectangle 5">
            <a:extLst>
              <a:ext uri="{FF2B5EF4-FFF2-40B4-BE49-F238E27FC236}">
                <a16:creationId xmlns:a16="http://schemas.microsoft.com/office/drawing/2014/main" id="{D0C50D98-DF3B-4F0B-BCB1-71692B6BB529}"/>
              </a:ext>
            </a:extLst>
          </p:cNvPr>
          <p:cNvSpPr/>
          <p:nvPr/>
        </p:nvSpPr>
        <p:spPr>
          <a:xfrm>
            <a:off x="4811321" y="1784326"/>
            <a:ext cx="3581734" cy="1200329"/>
          </a:xfrm>
          <a:prstGeom prst="rect">
            <a:avLst/>
          </a:prstGeom>
        </p:spPr>
        <p:txBody>
          <a:bodyPr wrap="square">
            <a:spAutoFit/>
          </a:bodyPr>
          <a:lstStyle/>
          <a:p>
            <a:r>
              <a:rPr lang="en-US" dirty="0"/>
              <a:t>April:</a:t>
            </a:r>
          </a:p>
          <a:p>
            <a:pPr marL="285750" indent="-285750">
              <a:buFont typeface="Arial" panose="020B0604020202020204" pitchFamily="34" charset="0"/>
              <a:buChar char="•"/>
            </a:pPr>
            <a:r>
              <a:rPr lang="en-US" dirty="0"/>
              <a:t>Part 3 of Equity Audit</a:t>
            </a:r>
          </a:p>
          <a:p>
            <a:pPr marL="285750" indent="-285750">
              <a:buFont typeface="Arial" panose="020B0604020202020204" pitchFamily="34" charset="0"/>
              <a:buChar char="•"/>
            </a:pPr>
            <a:r>
              <a:rPr lang="en-US" dirty="0"/>
              <a:t>Development of Goals/Targets</a:t>
            </a:r>
          </a:p>
        </p:txBody>
      </p:sp>
      <p:sp>
        <p:nvSpPr>
          <p:cNvPr id="7" name="Rectangle 6">
            <a:extLst>
              <a:ext uri="{FF2B5EF4-FFF2-40B4-BE49-F238E27FC236}">
                <a16:creationId xmlns:a16="http://schemas.microsoft.com/office/drawing/2014/main" id="{AA397484-83F6-4B11-9D26-7A97E57F5470}"/>
              </a:ext>
            </a:extLst>
          </p:cNvPr>
          <p:cNvSpPr/>
          <p:nvPr/>
        </p:nvSpPr>
        <p:spPr>
          <a:xfrm>
            <a:off x="4774030" y="3212920"/>
            <a:ext cx="3689033" cy="646331"/>
          </a:xfrm>
          <a:prstGeom prst="rect">
            <a:avLst/>
          </a:prstGeom>
        </p:spPr>
        <p:txBody>
          <a:bodyPr wrap="square">
            <a:spAutoFit/>
          </a:bodyPr>
          <a:lstStyle/>
          <a:p>
            <a:r>
              <a:rPr lang="en-US" dirty="0"/>
              <a:t>May:</a:t>
            </a:r>
          </a:p>
          <a:p>
            <a:pPr marL="285750" indent="-285750">
              <a:buFont typeface="Arial" panose="020B0604020202020204" pitchFamily="34" charset="0"/>
              <a:buChar char="•"/>
            </a:pPr>
            <a:r>
              <a:rPr lang="en-US" dirty="0"/>
              <a:t>Completion of Goals/Targets</a:t>
            </a:r>
          </a:p>
        </p:txBody>
      </p:sp>
    </p:spTree>
    <p:extLst>
      <p:ext uri="{BB962C8B-B14F-4D97-AF65-F5344CB8AC3E}">
        <p14:creationId xmlns:p14="http://schemas.microsoft.com/office/powerpoint/2010/main" val="383979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119A-F0CC-4443-B43C-8B3316796381}"/>
              </a:ext>
            </a:extLst>
          </p:cNvPr>
          <p:cNvSpPr>
            <a:spLocks noGrp="1"/>
          </p:cNvSpPr>
          <p:nvPr>
            <p:ph type="title"/>
          </p:nvPr>
        </p:nvSpPr>
        <p:spPr/>
        <p:txBody>
          <a:bodyPr/>
          <a:lstStyle/>
          <a:p>
            <a:r>
              <a:rPr lang="en-US" dirty="0"/>
              <a:t>Open discussion of time and dates for future meetings</a:t>
            </a:r>
          </a:p>
        </p:txBody>
      </p:sp>
      <p:sp>
        <p:nvSpPr>
          <p:cNvPr id="3" name="Slide Number Placeholder 2">
            <a:extLst>
              <a:ext uri="{FF2B5EF4-FFF2-40B4-BE49-F238E27FC236}">
                <a16:creationId xmlns:a16="http://schemas.microsoft.com/office/drawing/2014/main" id="{9A297D5F-56BE-43F8-AAF8-221C597003B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2050" name="Picture 2" descr="Year 2023 Calendar Templates | 123Calendars.com">
            <a:extLst>
              <a:ext uri="{FF2B5EF4-FFF2-40B4-BE49-F238E27FC236}">
                <a16:creationId xmlns:a16="http://schemas.microsoft.com/office/drawing/2014/main" id="{9C6B1631-2FA9-4847-9ED0-87FA1B31B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18" y="1785026"/>
            <a:ext cx="75898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98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6"/>
          <p:cNvPicPr preferRelativeResize="0"/>
          <p:nvPr/>
        </p:nvPicPr>
        <p:blipFill>
          <a:blip r:embed="rId3">
            <a:alphaModFix/>
          </a:blip>
          <a:stretch>
            <a:fillRect/>
          </a:stretch>
        </p:blipFill>
        <p:spPr>
          <a:xfrm>
            <a:off x="2892900" y="37875"/>
            <a:ext cx="6327302" cy="5067725"/>
          </a:xfrm>
          <a:prstGeom prst="rect">
            <a:avLst/>
          </a:prstGeom>
          <a:noFill/>
          <a:ln>
            <a:noFill/>
          </a:ln>
        </p:spPr>
      </p:pic>
      <p:pic>
        <p:nvPicPr>
          <p:cNvPr id="266" name="Google Shape;266;p36"/>
          <p:cNvPicPr preferRelativeResize="0"/>
          <p:nvPr/>
        </p:nvPicPr>
        <p:blipFill>
          <a:blip r:embed="rId4">
            <a:alphaModFix/>
          </a:blip>
          <a:stretch>
            <a:fillRect/>
          </a:stretch>
        </p:blipFill>
        <p:spPr>
          <a:xfrm>
            <a:off x="4942410" y="1815623"/>
            <a:ext cx="2759290" cy="1330775"/>
          </a:xfrm>
          <a:prstGeom prst="rect">
            <a:avLst/>
          </a:prstGeom>
          <a:noFill/>
          <a:ln>
            <a:noFill/>
          </a:ln>
        </p:spPr>
      </p:pic>
      <p:sp>
        <p:nvSpPr>
          <p:cNvPr id="269" name="Google Shape;269;p36"/>
          <p:cNvSpPr txBox="1"/>
          <p:nvPr/>
        </p:nvSpPr>
        <p:spPr>
          <a:xfrm>
            <a:off x="350195" y="2002337"/>
            <a:ext cx="3000000" cy="9540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dk1"/>
                </a:solidFill>
                <a:latin typeface="Fira Sans Extra Condensed"/>
                <a:ea typeface="Fira Sans Extra Condensed"/>
                <a:cs typeface="Fira Sans Extra Condensed"/>
                <a:sym typeface="Fira Sans Extra Condensed"/>
              </a:rPr>
              <a:t>Equity Audit</a:t>
            </a:r>
          </a:p>
          <a:p>
            <a:pPr marL="0" lvl="0" indent="0" algn="ctr" rtl="0">
              <a:spcBef>
                <a:spcPts val="0"/>
              </a:spcBef>
              <a:spcAft>
                <a:spcPts val="0"/>
              </a:spcAft>
              <a:buNone/>
            </a:pPr>
            <a:r>
              <a:rPr lang="en" sz="2500" b="1" dirty="0">
                <a:solidFill>
                  <a:schemeClr val="dk1"/>
                </a:solidFill>
                <a:latin typeface="Fira Sans Extra Condensed"/>
                <a:sym typeface="Fira Sans Extra Condensed"/>
              </a:rPr>
              <a:t>Solution Cyle</a:t>
            </a:r>
            <a:endParaRPr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DB9D-861A-4402-85EC-21F5A6BFC7EE}"/>
              </a:ext>
            </a:extLst>
          </p:cNvPr>
          <p:cNvSpPr>
            <a:spLocks noGrp="1"/>
          </p:cNvSpPr>
          <p:nvPr>
            <p:ph type="title"/>
          </p:nvPr>
        </p:nvSpPr>
        <p:spPr/>
        <p:txBody>
          <a:bodyPr/>
          <a:lstStyle/>
          <a:p>
            <a:r>
              <a:rPr lang="en-US" dirty="0"/>
              <a:t>What does this data look like</a:t>
            </a:r>
          </a:p>
        </p:txBody>
      </p:sp>
      <p:sp>
        <p:nvSpPr>
          <p:cNvPr id="3" name="Content Placeholder 2">
            <a:extLst>
              <a:ext uri="{FF2B5EF4-FFF2-40B4-BE49-F238E27FC236}">
                <a16:creationId xmlns:a16="http://schemas.microsoft.com/office/drawing/2014/main" id="{32D1AB09-E24B-4F01-8470-1F917068DB8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9B9A603-9731-4F20-BAE6-F23D0EB6C79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 name="Picture 4">
            <a:extLst>
              <a:ext uri="{FF2B5EF4-FFF2-40B4-BE49-F238E27FC236}">
                <a16:creationId xmlns:a16="http://schemas.microsoft.com/office/drawing/2014/main" id="{C000DE2D-608E-4F1C-B8F5-F14B4EA933B1}"/>
              </a:ext>
            </a:extLst>
          </p:cNvPr>
          <p:cNvPicPr>
            <a:picLocks noChangeAspect="1"/>
          </p:cNvPicPr>
          <p:nvPr/>
        </p:nvPicPr>
        <p:blipFill rotWithShape="1">
          <a:blip r:embed="rId2"/>
          <a:srcRect t="32340" b="7045"/>
          <a:stretch/>
        </p:blipFill>
        <p:spPr>
          <a:xfrm>
            <a:off x="179354" y="1707204"/>
            <a:ext cx="7715250" cy="3117715"/>
          </a:xfrm>
          <a:prstGeom prst="rect">
            <a:avLst/>
          </a:prstGeom>
        </p:spPr>
      </p:pic>
    </p:spTree>
    <p:extLst>
      <p:ext uri="{BB962C8B-B14F-4D97-AF65-F5344CB8AC3E}">
        <p14:creationId xmlns:p14="http://schemas.microsoft.com/office/powerpoint/2010/main" val="1296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DB9D-861A-4402-85EC-21F5A6BFC7EE}"/>
              </a:ext>
            </a:extLst>
          </p:cNvPr>
          <p:cNvSpPr>
            <a:spLocks noGrp="1"/>
          </p:cNvSpPr>
          <p:nvPr>
            <p:ph type="title"/>
          </p:nvPr>
        </p:nvSpPr>
        <p:spPr/>
        <p:txBody>
          <a:bodyPr/>
          <a:lstStyle/>
          <a:p>
            <a:r>
              <a:rPr lang="en-US" dirty="0"/>
              <a:t>How can we dig deeper into data?</a:t>
            </a:r>
          </a:p>
        </p:txBody>
      </p:sp>
      <p:sp>
        <p:nvSpPr>
          <p:cNvPr id="3" name="Content Placeholder 2">
            <a:extLst>
              <a:ext uri="{FF2B5EF4-FFF2-40B4-BE49-F238E27FC236}">
                <a16:creationId xmlns:a16="http://schemas.microsoft.com/office/drawing/2014/main" id="{32D1AB09-E24B-4F01-8470-1F917068DB8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9B9A603-9731-4F20-BAE6-F23D0EB6C79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a:extLst>
              <a:ext uri="{FF2B5EF4-FFF2-40B4-BE49-F238E27FC236}">
                <a16:creationId xmlns:a16="http://schemas.microsoft.com/office/drawing/2014/main" id="{083B0D66-92BB-45DC-9607-992058CEAFB9}"/>
              </a:ext>
            </a:extLst>
          </p:cNvPr>
          <p:cNvPicPr>
            <a:picLocks noChangeAspect="1"/>
          </p:cNvPicPr>
          <p:nvPr/>
        </p:nvPicPr>
        <p:blipFill rotWithShape="1">
          <a:blip r:embed="rId2"/>
          <a:srcRect t="21560"/>
          <a:stretch/>
        </p:blipFill>
        <p:spPr>
          <a:xfrm>
            <a:off x="933248" y="1456817"/>
            <a:ext cx="7050031" cy="3686683"/>
          </a:xfrm>
          <a:prstGeom prst="rect">
            <a:avLst/>
          </a:prstGeom>
        </p:spPr>
      </p:pic>
    </p:spTree>
    <p:extLst>
      <p:ext uri="{BB962C8B-B14F-4D97-AF65-F5344CB8AC3E}">
        <p14:creationId xmlns:p14="http://schemas.microsoft.com/office/powerpoint/2010/main" val="371198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8" name="Google Shape;288;p38"/>
          <p:cNvPicPr preferRelativeResize="0"/>
          <p:nvPr/>
        </p:nvPicPr>
        <p:blipFill>
          <a:blip r:embed="rId3">
            <a:alphaModFix/>
          </a:blip>
          <a:stretch>
            <a:fillRect/>
          </a:stretch>
        </p:blipFill>
        <p:spPr>
          <a:xfrm>
            <a:off x="140055" y="215324"/>
            <a:ext cx="6868724" cy="4928176"/>
          </a:xfrm>
          <a:prstGeom prst="rect">
            <a:avLst/>
          </a:prstGeom>
          <a:noFill/>
          <a:ln>
            <a:noFill/>
          </a:ln>
        </p:spPr>
      </p:pic>
      <p:sp>
        <p:nvSpPr>
          <p:cNvPr id="2" name="Title 1">
            <a:extLst>
              <a:ext uri="{FF2B5EF4-FFF2-40B4-BE49-F238E27FC236}">
                <a16:creationId xmlns:a16="http://schemas.microsoft.com/office/drawing/2014/main" id="{38D33573-26F6-4411-85E1-36C60846FFB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3C522C2-D497-4BDB-87E1-C2F2832745C8}"/>
              </a:ext>
            </a:extLst>
          </p:cNvPr>
          <p:cNvSpPr>
            <a:spLocks noGrp="1"/>
          </p:cNvSpPr>
          <p:nvPr>
            <p:ph type="body" idx="1"/>
          </p:nvPr>
        </p:nvSpPr>
        <p:spPr>
          <a:xfrm>
            <a:off x="6185786" y="2002842"/>
            <a:ext cx="2818159" cy="1712868"/>
          </a:xfrm>
        </p:spPr>
        <p:txBody>
          <a:bodyPr/>
          <a:lstStyle/>
          <a:p>
            <a:r>
              <a:rPr lang="en-US" dirty="0"/>
              <a:t>Open Invitation to invite guests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D60A-5FF4-439C-93A7-C6ED58F8957E}"/>
              </a:ext>
            </a:extLst>
          </p:cNvPr>
          <p:cNvSpPr>
            <a:spLocks noGrp="1"/>
          </p:cNvSpPr>
          <p:nvPr>
            <p:ph type="title"/>
          </p:nvPr>
        </p:nvSpPr>
        <p:spPr>
          <a:xfrm>
            <a:off x="632634" y="317095"/>
            <a:ext cx="6394529" cy="841800"/>
          </a:xfrm>
        </p:spPr>
        <p:txBody>
          <a:bodyPr/>
          <a:lstStyle/>
          <a:p>
            <a:r>
              <a:rPr lang="en-US" dirty="0"/>
              <a:t>Who is in the room?</a:t>
            </a:r>
          </a:p>
        </p:txBody>
      </p:sp>
      <p:sp>
        <p:nvSpPr>
          <p:cNvPr id="4" name="Subtitle 3">
            <a:extLst>
              <a:ext uri="{FF2B5EF4-FFF2-40B4-BE49-F238E27FC236}">
                <a16:creationId xmlns:a16="http://schemas.microsoft.com/office/drawing/2014/main" id="{BBF745BB-5431-4FFD-BA39-B74E1D4F7EEC}"/>
              </a:ext>
            </a:extLst>
          </p:cNvPr>
          <p:cNvSpPr>
            <a:spLocks noGrp="1"/>
          </p:cNvSpPr>
          <p:nvPr>
            <p:ph type="subTitle" idx="1"/>
          </p:nvPr>
        </p:nvSpPr>
        <p:spPr>
          <a:xfrm>
            <a:off x="303948" y="2008278"/>
            <a:ext cx="5067600" cy="515400"/>
          </a:xfrm>
        </p:spPr>
        <p:txBody>
          <a:bodyPr/>
          <a:lstStyle/>
          <a:p>
            <a:r>
              <a:rPr lang="en-US" dirty="0"/>
              <a:t>Introduction of members</a:t>
            </a:r>
          </a:p>
        </p:txBody>
      </p:sp>
      <p:pic>
        <p:nvPicPr>
          <p:cNvPr id="1026" name="Picture 2" descr="Introductions &amp; Conclusions - Excelsior OWL">
            <a:extLst>
              <a:ext uri="{FF2B5EF4-FFF2-40B4-BE49-F238E27FC236}">
                <a16:creationId xmlns:a16="http://schemas.microsoft.com/office/drawing/2014/main" id="{1CB88ADC-F56C-4A06-91B7-8468AD7DF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855" y="1026307"/>
            <a:ext cx="615315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5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9"/>
          <p:cNvPicPr preferRelativeResize="0"/>
          <p:nvPr/>
        </p:nvPicPr>
        <p:blipFill>
          <a:blip r:embed="rId3">
            <a:alphaModFix/>
          </a:blip>
          <a:stretch>
            <a:fillRect/>
          </a:stretch>
        </p:blipFill>
        <p:spPr>
          <a:xfrm>
            <a:off x="-51975" y="0"/>
            <a:ext cx="9247951" cy="5637300"/>
          </a:xfrm>
          <a:prstGeom prst="rect">
            <a:avLst/>
          </a:prstGeom>
          <a:noFill/>
          <a:ln>
            <a:noFill/>
          </a:ln>
        </p:spPr>
      </p:pic>
      <p:sp>
        <p:nvSpPr>
          <p:cNvPr id="296" name="Google Shape;296;p39"/>
          <p:cNvSpPr/>
          <p:nvPr/>
        </p:nvSpPr>
        <p:spPr>
          <a:xfrm>
            <a:off x="-25950" y="0"/>
            <a:ext cx="9195900" cy="5392200"/>
          </a:xfrm>
          <a:prstGeom prst="rect">
            <a:avLst/>
          </a:prstGeom>
          <a:solidFill>
            <a:srgbClr val="660000">
              <a:alpha val="764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9"/>
          <p:cNvSpPr txBox="1">
            <a:spLocks noGrp="1"/>
          </p:cNvSpPr>
          <p:nvPr>
            <p:ph type="title"/>
          </p:nvPr>
        </p:nvSpPr>
        <p:spPr>
          <a:xfrm>
            <a:off x="532075" y="2540525"/>
            <a:ext cx="7704000" cy="4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lt1"/>
                </a:solidFill>
              </a:rPr>
              <a:t>Ending Well</a:t>
            </a:r>
            <a:endParaRPr sz="3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7"/>
          <p:cNvSpPr/>
          <p:nvPr/>
        </p:nvSpPr>
        <p:spPr>
          <a:xfrm>
            <a:off x="457200" y="830025"/>
            <a:ext cx="3564900" cy="4035300"/>
          </a:xfrm>
          <a:prstGeom prst="rect">
            <a:avLst/>
          </a:prstGeom>
          <a:solidFill>
            <a:srgbClr val="CC9900">
              <a:alpha val="76078"/>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u="sng" dirty="0">
                <a:solidFill>
                  <a:schemeClr val="lt1"/>
                </a:solidFill>
              </a:rPr>
              <a:t>Mission</a:t>
            </a:r>
            <a:endParaRPr sz="1600" b="1" u="sng" dirty="0">
              <a:solidFill>
                <a:schemeClr val="lt1"/>
              </a:solidFill>
            </a:endParaRPr>
          </a:p>
          <a:p>
            <a:pPr marL="0" lvl="0" indent="0" algn="ctr" rtl="0">
              <a:spcBef>
                <a:spcPts val="0"/>
              </a:spcBef>
              <a:spcAft>
                <a:spcPts val="0"/>
              </a:spcAft>
              <a:buNone/>
            </a:pPr>
            <a:endParaRPr sz="1600" b="1" u="sng" dirty="0">
              <a:solidFill>
                <a:schemeClr val="lt1"/>
              </a:solidFill>
            </a:endParaRPr>
          </a:p>
          <a:p>
            <a:pPr algn="ctr"/>
            <a:r>
              <a:rPr lang="en-US" dirty="0">
                <a:solidFill>
                  <a:schemeClr val="bg1"/>
                </a:solidFill>
              </a:rPr>
              <a:t>To Prepare ALL Students To Lead Safe and Healthy Lives</a:t>
            </a:r>
          </a:p>
          <a:p>
            <a:pPr algn="ctr"/>
            <a:r>
              <a:rPr lang="en-US" dirty="0">
                <a:solidFill>
                  <a:schemeClr val="bg1"/>
                </a:solidFill>
              </a:rPr>
              <a:t>With The Skills to Become Productive Members</a:t>
            </a:r>
          </a:p>
          <a:p>
            <a:pPr algn="ctr"/>
            <a:r>
              <a:rPr lang="en-US" dirty="0">
                <a:solidFill>
                  <a:schemeClr val="bg1"/>
                </a:solidFill>
              </a:rPr>
              <a:t>Of the Community &amp; the Workforce</a:t>
            </a:r>
          </a:p>
          <a:p>
            <a:pPr marL="0" lvl="0" indent="0" algn="ctr" rtl="0">
              <a:spcBef>
                <a:spcPts val="0"/>
              </a:spcBef>
              <a:spcAft>
                <a:spcPts val="0"/>
              </a:spcAft>
              <a:buNone/>
            </a:pPr>
            <a:endParaRPr sz="1600" b="1" u="sng" dirty="0">
              <a:solidFill>
                <a:schemeClr val="lt1"/>
              </a:solidFill>
            </a:endParaRPr>
          </a:p>
        </p:txBody>
      </p:sp>
      <p:pic>
        <p:nvPicPr>
          <p:cNvPr id="1026" name="Picture 2">
            <a:extLst>
              <a:ext uri="{FF2B5EF4-FFF2-40B4-BE49-F238E27FC236}">
                <a16:creationId xmlns:a16="http://schemas.microsoft.com/office/drawing/2014/main" id="{5173DBD9-45C0-4DEE-811C-C4ACD83CE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042" y="1326110"/>
            <a:ext cx="4791075"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373C-BC82-488E-A313-36FF9FCD2787}"/>
              </a:ext>
            </a:extLst>
          </p:cNvPr>
          <p:cNvSpPr>
            <a:spLocks noGrp="1"/>
          </p:cNvSpPr>
          <p:nvPr>
            <p:ph type="title"/>
          </p:nvPr>
        </p:nvSpPr>
        <p:spPr>
          <a:xfrm>
            <a:off x="688469" y="237821"/>
            <a:ext cx="7704000" cy="433500"/>
          </a:xfrm>
        </p:spPr>
        <p:txBody>
          <a:bodyPr/>
          <a:lstStyle/>
          <a:p>
            <a:r>
              <a:rPr lang="en-US" dirty="0"/>
              <a:t>What is DEI?</a:t>
            </a:r>
          </a:p>
        </p:txBody>
      </p:sp>
      <p:pic>
        <p:nvPicPr>
          <p:cNvPr id="3" name="Online Media 2" title="What Is DEI and What Does It Mean For My Classroom?">
            <a:hlinkClick r:id="" action="ppaction://media"/>
            <a:extLst>
              <a:ext uri="{FF2B5EF4-FFF2-40B4-BE49-F238E27FC236}">
                <a16:creationId xmlns:a16="http://schemas.microsoft.com/office/drawing/2014/main" id="{75CDADC8-B00A-4ABB-B7CD-14FB38666562}"/>
              </a:ext>
            </a:extLst>
          </p:cNvPr>
          <p:cNvPicPr>
            <a:picLocks noRot="1" noChangeAspect="1"/>
          </p:cNvPicPr>
          <p:nvPr>
            <a:videoFile r:link="rId1"/>
          </p:nvPr>
        </p:nvPicPr>
        <p:blipFill>
          <a:blip r:embed="rId3"/>
          <a:stretch>
            <a:fillRect/>
          </a:stretch>
        </p:blipFill>
        <p:spPr>
          <a:xfrm>
            <a:off x="1349828" y="944241"/>
            <a:ext cx="7159047" cy="4026964"/>
          </a:xfrm>
          <a:prstGeom prst="rect">
            <a:avLst/>
          </a:prstGeom>
        </p:spPr>
      </p:pic>
    </p:spTree>
    <p:extLst>
      <p:ext uri="{BB962C8B-B14F-4D97-AF65-F5344CB8AC3E}">
        <p14:creationId xmlns:p14="http://schemas.microsoft.com/office/powerpoint/2010/main" val="272248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04C1-8B9A-4F4C-A764-D112D5504150}"/>
              </a:ext>
            </a:extLst>
          </p:cNvPr>
          <p:cNvSpPr>
            <a:spLocks noGrp="1"/>
          </p:cNvSpPr>
          <p:nvPr>
            <p:ph type="title"/>
          </p:nvPr>
        </p:nvSpPr>
        <p:spPr/>
        <p:txBody>
          <a:bodyPr/>
          <a:lstStyle/>
          <a:p>
            <a:r>
              <a:rPr lang="en-US" dirty="0"/>
              <a:t>Diversity</a:t>
            </a:r>
          </a:p>
        </p:txBody>
      </p:sp>
      <p:sp>
        <p:nvSpPr>
          <p:cNvPr id="3" name="Rectangle 2">
            <a:extLst>
              <a:ext uri="{FF2B5EF4-FFF2-40B4-BE49-F238E27FC236}">
                <a16:creationId xmlns:a16="http://schemas.microsoft.com/office/drawing/2014/main" id="{7266C4DF-5F53-4CC9-BD8D-759081062D69}"/>
              </a:ext>
            </a:extLst>
          </p:cNvPr>
          <p:cNvSpPr/>
          <p:nvPr/>
        </p:nvSpPr>
        <p:spPr>
          <a:xfrm>
            <a:off x="1042607" y="2236023"/>
            <a:ext cx="7221316" cy="1754326"/>
          </a:xfrm>
          <a:prstGeom prst="rect">
            <a:avLst/>
          </a:prstGeom>
        </p:spPr>
        <p:txBody>
          <a:bodyPr wrap="square">
            <a:spAutoFit/>
          </a:bodyPr>
          <a:lstStyle/>
          <a:p>
            <a:r>
              <a:rPr lang="en-US" sz="1800" dirty="0">
                <a:solidFill>
                  <a:srgbClr val="333333"/>
                </a:solidFill>
                <a:latin typeface="Helvetica Neue" panose="020B0604020202020204" charset="0"/>
              </a:rPr>
              <a:t>Diversity Refers To All Aspects of Human Difference, Social Identities, and Social Group Differences, Including But Not Limited to Race, Ethnicity, Creed, Color, Sex, Gender, Gender Identity, Sexual Identity, Socio-Economic Status, Language, Culture, National Origin, Religion/Spirituality, Age, (Dis)ability, and Military/Veteran Status, Political Perspective, and Associational Preferences.</a:t>
            </a:r>
          </a:p>
        </p:txBody>
      </p:sp>
    </p:spTree>
    <p:extLst>
      <p:ext uri="{BB962C8B-B14F-4D97-AF65-F5344CB8AC3E}">
        <p14:creationId xmlns:p14="http://schemas.microsoft.com/office/powerpoint/2010/main" val="295987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5FC8-2584-481C-BCC3-09F93F4D0B72}"/>
              </a:ext>
            </a:extLst>
          </p:cNvPr>
          <p:cNvSpPr>
            <a:spLocks noGrp="1"/>
          </p:cNvSpPr>
          <p:nvPr>
            <p:ph type="title"/>
          </p:nvPr>
        </p:nvSpPr>
        <p:spPr/>
        <p:txBody>
          <a:bodyPr/>
          <a:lstStyle/>
          <a:p>
            <a:r>
              <a:rPr lang="en-US" dirty="0"/>
              <a:t>Equity</a:t>
            </a:r>
          </a:p>
        </p:txBody>
      </p:sp>
      <p:sp>
        <p:nvSpPr>
          <p:cNvPr id="3" name="Rectangle 2">
            <a:extLst>
              <a:ext uri="{FF2B5EF4-FFF2-40B4-BE49-F238E27FC236}">
                <a16:creationId xmlns:a16="http://schemas.microsoft.com/office/drawing/2014/main" id="{B8FABD15-D962-40ED-9D2B-B754026AC91A}"/>
              </a:ext>
            </a:extLst>
          </p:cNvPr>
          <p:cNvSpPr/>
          <p:nvPr/>
        </p:nvSpPr>
        <p:spPr>
          <a:xfrm>
            <a:off x="1544627" y="2201907"/>
            <a:ext cx="6329438" cy="1754326"/>
          </a:xfrm>
          <a:prstGeom prst="rect">
            <a:avLst/>
          </a:prstGeom>
        </p:spPr>
        <p:txBody>
          <a:bodyPr wrap="square">
            <a:spAutoFit/>
          </a:bodyPr>
          <a:lstStyle/>
          <a:p>
            <a:r>
              <a:rPr lang="en-US" sz="1800" dirty="0">
                <a:solidFill>
                  <a:srgbClr val="333333"/>
                </a:solidFill>
                <a:latin typeface="Helvetica Neue" panose="020B0604020202020204" charset="0"/>
              </a:rPr>
              <a:t>Equity Refers to Working Toward Fair Opportunities and Outcomes For Everyone By Removing Barriers That Often Result In Unique Challenges and Disadvantages.  Historic-Current.  Equity Is Different Than Equality In That Equality Implies Treating Everyone the Same As If Their Experiences Are Exactly the Same.</a:t>
            </a:r>
          </a:p>
        </p:txBody>
      </p:sp>
    </p:spTree>
    <p:extLst>
      <p:ext uri="{BB962C8B-B14F-4D97-AF65-F5344CB8AC3E}">
        <p14:creationId xmlns:p14="http://schemas.microsoft.com/office/powerpoint/2010/main" val="329872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6C13-FEBC-46A7-83C8-BFB93D4F16CA}"/>
              </a:ext>
            </a:extLst>
          </p:cNvPr>
          <p:cNvSpPr>
            <a:spLocks noGrp="1"/>
          </p:cNvSpPr>
          <p:nvPr>
            <p:ph type="title"/>
          </p:nvPr>
        </p:nvSpPr>
        <p:spPr/>
        <p:txBody>
          <a:bodyPr/>
          <a:lstStyle/>
          <a:p>
            <a:r>
              <a:rPr lang="en-US" dirty="0"/>
              <a:t>Inclusion</a:t>
            </a:r>
          </a:p>
        </p:txBody>
      </p:sp>
      <p:sp>
        <p:nvSpPr>
          <p:cNvPr id="3" name="Rectangle 2">
            <a:extLst>
              <a:ext uri="{FF2B5EF4-FFF2-40B4-BE49-F238E27FC236}">
                <a16:creationId xmlns:a16="http://schemas.microsoft.com/office/drawing/2014/main" id="{379A3678-B1E3-42C4-9FF4-A001FC74AFBF}"/>
              </a:ext>
            </a:extLst>
          </p:cNvPr>
          <p:cNvSpPr/>
          <p:nvPr/>
        </p:nvSpPr>
        <p:spPr>
          <a:xfrm>
            <a:off x="1657119" y="2398995"/>
            <a:ext cx="5780157" cy="1477328"/>
          </a:xfrm>
          <a:prstGeom prst="rect">
            <a:avLst/>
          </a:prstGeom>
        </p:spPr>
        <p:txBody>
          <a:bodyPr wrap="square">
            <a:spAutoFit/>
          </a:bodyPr>
          <a:lstStyle/>
          <a:p>
            <a:r>
              <a:rPr lang="en-US" sz="1800" dirty="0">
                <a:solidFill>
                  <a:srgbClr val="333333"/>
                </a:solidFill>
                <a:latin typeface="Helvetica Neue" panose="020B0604020202020204" charset="0"/>
              </a:rPr>
              <a:t>Inclusion Is About Achieving An Environment Which Those In It Feel Respected, Have a Sense Of Belonging, Are Granted Equal Access To Opportunities and They Can Contribute Fully To Whatever Environment They Are In To Achieve Their Full Potential.</a:t>
            </a:r>
          </a:p>
        </p:txBody>
      </p:sp>
    </p:spTree>
    <p:extLst>
      <p:ext uri="{BB962C8B-B14F-4D97-AF65-F5344CB8AC3E}">
        <p14:creationId xmlns:p14="http://schemas.microsoft.com/office/powerpoint/2010/main" val="2048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9"/>
          <p:cNvPicPr preferRelativeResize="0"/>
          <p:nvPr/>
        </p:nvPicPr>
        <p:blipFill>
          <a:blip r:embed="rId3">
            <a:alphaModFix/>
          </a:blip>
          <a:stretch>
            <a:fillRect/>
          </a:stretch>
        </p:blipFill>
        <p:spPr>
          <a:xfrm>
            <a:off x="-229550" y="-210850"/>
            <a:ext cx="9603102" cy="5354350"/>
          </a:xfrm>
          <a:prstGeom prst="rect">
            <a:avLst/>
          </a:prstGeom>
          <a:noFill/>
          <a:ln>
            <a:noFill/>
          </a:ln>
        </p:spPr>
      </p:pic>
      <p:sp>
        <p:nvSpPr>
          <p:cNvPr id="181" name="Google Shape;181;p29"/>
          <p:cNvSpPr txBox="1">
            <a:spLocks noGrp="1"/>
          </p:cNvSpPr>
          <p:nvPr>
            <p:ph type="title"/>
          </p:nvPr>
        </p:nvSpPr>
        <p:spPr>
          <a:xfrm>
            <a:off x="720000" y="77650"/>
            <a:ext cx="7704000" cy="684300"/>
          </a:xfrm>
          <a:prstGeom prst="rect">
            <a:avLst/>
          </a:prstGeom>
          <a:solidFill>
            <a:srgbClr val="04AEAE">
              <a:alpha val="7647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Purpose of DEI Team</a:t>
            </a:r>
            <a:endParaRPr>
              <a:solidFill>
                <a:schemeClr val="lt1"/>
              </a:solidFill>
            </a:endParaRPr>
          </a:p>
        </p:txBody>
      </p:sp>
      <p:sp>
        <p:nvSpPr>
          <p:cNvPr id="182" name="Google Shape;182;p29"/>
          <p:cNvSpPr/>
          <p:nvPr/>
        </p:nvSpPr>
        <p:spPr>
          <a:xfrm>
            <a:off x="720050" y="1391650"/>
            <a:ext cx="8198728" cy="3576740"/>
          </a:xfrm>
          <a:prstGeom prst="rect">
            <a:avLst/>
          </a:prstGeom>
          <a:solidFill>
            <a:srgbClr val="04AEAE">
              <a:alpha val="6079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285750" lvl="0" indent="-285750">
              <a:buFont typeface="Arial" panose="020B0604020202020204" pitchFamily="34" charset="0"/>
              <a:buChar char="•"/>
            </a:pPr>
            <a:r>
              <a:rPr lang="en-US" sz="2000" dirty="0">
                <a:solidFill>
                  <a:schemeClr val="bg1"/>
                </a:solidFill>
              </a:rPr>
              <a:t>Support District Mission, Vision, and Core Values</a:t>
            </a:r>
          </a:p>
          <a:p>
            <a:pPr marL="285750" lvl="0" indent="-285750">
              <a:buFont typeface="Arial" panose="020B0604020202020204" pitchFamily="34" charset="0"/>
              <a:buChar char="•"/>
            </a:pPr>
            <a:r>
              <a:rPr lang="en-US" sz="2000" dirty="0">
                <a:solidFill>
                  <a:schemeClr val="bg1"/>
                </a:solidFill>
              </a:rPr>
              <a:t>Develop Policies and procedures for Plainfield schools</a:t>
            </a:r>
          </a:p>
          <a:p>
            <a:pPr marL="285750" lvl="0" indent="-285750">
              <a:buFont typeface="Arial" panose="020B0604020202020204" pitchFamily="34" charset="0"/>
              <a:buChar char="•"/>
            </a:pPr>
            <a:r>
              <a:rPr lang="en-US" sz="2000" dirty="0">
                <a:solidFill>
                  <a:schemeClr val="bg1"/>
                </a:solidFill>
              </a:rPr>
              <a:t>Provide Professional Development for staff</a:t>
            </a:r>
          </a:p>
          <a:p>
            <a:pPr marL="285750" lvl="0" indent="-285750">
              <a:buFont typeface="Arial" panose="020B0604020202020204" pitchFamily="34" charset="0"/>
              <a:buChar char="•"/>
            </a:pPr>
            <a:r>
              <a:rPr lang="en-US" sz="2000" dirty="0">
                <a:solidFill>
                  <a:schemeClr val="bg1"/>
                </a:solidFill>
              </a:rPr>
              <a:t>Identify and understand root causes of inequities that may exist within and across communities</a:t>
            </a:r>
          </a:p>
          <a:p>
            <a:pPr marL="285750" lvl="0" indent="-285750">
              <a:buFont typeface="Arial" panose="020B0604020202020204" pitchFamily="34" charset="0"/>
              <a:buChar char="•"/>
            </a:pPr>
            <a:r>
              <a:rPr lang="en-US" sz="2000" dirty="0">
                <a:solidFill>
                  <a:schemeClr val="bg1"/>
                </a:solidFill>
              </a:rPr>
              <a:t>Support the social and emotional needs of all learners</a:t>
            </a:r>
          </a:p>
          <a:p>
            <a:pPr marL="285750" lvl="0" indent="-285750">
              <a:buFont typeface="Arial" panose="020B0604020202020204" pitchFamily="34" charset="0"/>
              <a:buChar char="•"/>
            </a:pPr>
            <a:r>
              <a:rPr lang="en-US" sz="2000" dirty="0">
                <a:solidFill>
                  <a:schemeClr val="bg1"/>
                </a:solidFill>
              </a:rPr>
              <a:t>Develop a plan and process to address inequities by</a:t>
            </a:r>
          </a:p>
          <a:p>
            <a:pPr marL="285750" lvl="8" indent="-285750">
              <a:buFont typeface="Arial" panose="020B0604020202020204" pitchFamily="34" charset="0"/>
              <a:buChar char="•"/>
            </a:pPr>
            <a:r>
              <a:rPr lang="en-US" sz="2000" i="1" dirty="0">
                <a:solidFill>
                  <a:schemeClr val="bg1"/>
                </a:solidFill>
              </a:rPr>
              <a:t>         Explore differences in cohort achievement. </a:t>
            </a:r>
          </a:p>
          <a:p>
            <a:pPr marL="285750" lvl="7" indent="-285750">
              <a:buFont typeface="Arial" panose="020B0604020202020204" pitchFamily="34" charset="0"/>
              <a:buChar char="•"/>
            </a:pPr>
            <a:r>
              <a:rPr lang="en-US" sz="2000" i="1" dirty="0">
                <a:solidFill>
                  <a:schemeClr val="bg1"/>
                </a:solidFill>
              </a:rPr>
              <a:t>         Review access to programs among cohorts.</a:t>
            </a:r>
          </a:p>
          <a:p>
            <a:pPr marL="285750" lvl="7" indent="-285750">
              <a:buFont typeface="Arial" panose="020B0604020202020204" pitchFamily="34" charset="0"/>
              <a:buChar char="•"/>
            </a:pPr>
            <a:r>
              <a:rPr lang="en-US" sz="2000" i="1" dirty="0">
                <a:solidFill>
                  <a:schemeClr val="bg1"/>
                </a:solidFill>
              </a:rPr>
              <a:t>        Examine racial disparities among cohorts.</a:t>
            </a:r>
          </a:p>
          <a:p>
            <a:pPr marL="285750" lvl="7" indent="-285750">
              <a:buFont typeface="Arial" panose="020B0604020202020204" pitchFamily="34" charset="0"/>
              <a:buChar char="•"/>
            </a:pPr>
            <a:r>
              <a:rPr lang="en-US" sz="2000" i="1" dirty="0">
                <a:solidFill>
                  <a:schemeClr val="bg1"/>
                </a:solidFill>
              </a:rPr>
              <a:t>        Provide opportunities for staff development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pic>
        <p:nvPicPr>
          <p:cNvPr id="187" name="Google Shape;187;p30"/>
          <p:cNvPicPr preferRelativeResize="0"/>
          <p:nvPr/>
        </p:nvPicPr>
        <p:blipFill>
          <a:blip r:embed="rId3">
            <a:alphaModFix/>
          </a:blip>
          <a:stretch>
            <a:fillRect/>
          </a:stretch>
        </p:blipFill>
        <p:spPr>
          <a:xfrm>
            <a:off x="709990" y="0"/>
            <a:ext cx="7724020" cy="5143501"/>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1165</TotalTime>
  <Words>1304</Words>
  <Application>Microsoft Office PowerPoint</Application>
  <PresentationFormat>On-screen Show (16:9)</PresentationFormat>
  <Paragraphs>85</Paragraphs>
  <Slides>20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Wingdings 3</vt:lpstr>
      <vt:lpstr>Fira Sans Extra Condensed</vt:lpstr>
      <vt:lpstr>Arial</vt:lpstr>
      <vt:lpstr>Helvetica Neue</vt:lpstr>
      <vt:lpstr>Century Gothic</vt:lpstr>
      <vt:lpstr>Ion Boardroom</vt:lpstr>
      <vt:lpstr>Diversity, Equity and Inclusion Team Plainfield Public Schools January 9th 2023</vt:lpstr>
      <vt:lpstr>Who is in the room?</vt:lpstr>
      <vt:lpstr>PowerPoint Presentation</vt:lpstr>
      <vt:lpstr>What is DEI?</vt:lpstr>
      <vt:lpstr>Diversity</vt:lpstr>
      <vt:lpstr>Equity</vt:lpstr>
      <vt:lpstr>Inclusion</vt:lpstr>
      <vt:lpstr>Purpose of DEI Team</vt:lpstr>
      <vt:lpstr>PowerPoint Presentation</vt:lpstr>
      <vt:lpstr>PowerPoint Presentation</vt:lpstr>
      <vt:lpstr>PowerPoint Presentation</vt:lpstr>
      <vt:lpstr>PowerPoint Presentation</vt:lpstr>
      <vt:lpstr>Questions to consider as you look at these statements</vt:lpstr>
      <vt:lpstr>Establishing Topics for future Meetings</vt:lpstr>
      <vt:lpstr>Open discussion of time and dates for future meetings</vt:lpstr>
      <vt:lpstr>PowerPoint Presentation</vt:lpstr>
      <vt:lpstr>What does this data look like</vt:lpstr>
      <vt:lpstr>How can we dig deeper into data?</vt:lpstr>
      <vt:lpstr>PowerPoint Presentation</vt:lpstr>
      <vt:lpstr>Ending 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and Inclusion Team Plainfield Public Schools January 9th 2023</dc:title>
  <dc:creator>Brenton, Paul</dc:creator>
  <cp:lastModifiedBy>St. Amour, Tammy</cp:lastModifiedBy>
  <cp:revision>11</cp:revision>
  <cp:lastPrinted>2023-01-09T20:56:54Z</cp:lastPrinted>
  <dcterms:modified xsi:type="dcterms:W3CDTF">2023-01-11T19:55:19Z</dcterms:modified>
</cp:coreProperties>
</file>